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50" r:id="rId2"/>
    <p:sldMasterId id="2147483655" r:id="rId3"/>
  </p:sldMasterIdLst>
  <p:notesMasterIdLst>
    <p:notesMasterId r:id="rId20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9144000" cy="5143500" type="screen16x9"/>
  <p:notesSz cx="6858000" cy="9144000"/>
  <p:embeddedFontLst>
    <p:embeddedFont>
      <p:font typeface="Noto Sans" panose="020B0502040504020204" pitchFamily="34" charset="0"/>
      <p:regular r:id="rId21"/>
      <p:bold r:id="rId22"/>
      <p:italic r:id="rId23"/>
      <p:boldItalic r:id="rId24"/>
    </p:embeddedFont>
    <p:embeddedFont>
      <p:font typeface="Noto Sans Light" panose="020B0604020202020204" charset="0"/>
      <p:regular r:id="rId25"/>
      <p:bold r:id="rId26"/>
      <p:italic r:id="rId27"/>
      <p:boldItalic r:id="rId28"/>
    </p:embeddedFont>
    <p:embeddedFont>
      <p:font typeface="Play" panose="020B0604020202020204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gQTK9888cdX1Ei0bHfMew1uCbcA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1699" autoAdjust="0"/>
  </p:normalViewPr>
  <p:slideViewPr>
    <p:cSldViewPr snapToGrid="0">
      <p:cViewPr varScale="1">
        <p:scale>
          <a:sx n="67" d="100"/>
          <a:sy n="67" d="100"/>
        </p:scale>
        <p:origin x="1906" y="53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34" Type="http://customschemas.google.com/relationships/presentationmetadata" Target="meta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CA" altLang="ko-KR" dirty="0"/>
              <a:t>Finally, we fully fine-tuned the BERT model </a:t>
            </a:r>
          </a:p>
          <a:p>
            <a:r>
              <a:rPr lang="en-CA" altLang="ko-KR" dirty="0"/>
              <a:t>to help it learn phishing-specific language patterns directly.</a:t>
            </a:r>
          </a:p>
          <a:p>
            <a:endParaRPr lang="en-CA" altLang="ko-KR" dirty="0"/>
          </a:p>
          <a:p>
            <a:r>
              <a:rPr lang="en-CA" altLang="ko-KR" dirty="0"/>
              <a:t>We started with a learning rate of </a:t>
            </a:r>
            <a:r>
              <a:rPr lang="en-CA" altLang="ko-KR" b="1" dirty="0"/>
              <a:t>5 e minus 5 </a:t>
            </a:r>
          </a:p>
          <a:p>
            <a:r>
              <a:rPr lang="en-CA" altLang="ko-KR" dirty="0"/>
              <a:t>and trained for 3 epochs, which gave us </a:t>
            </a:r>
            <a:r>
              <a:rPr lang="en-CA" altLang="ko-KR" b="1" dirty="0"/>
              <a:t>98.4 percent accuracy</a:t>
            </a:r>
            <a:r>
              <a:rPr lang="en-CA" altLang="ko-KR" dirty="0"/>
              <a:t>.</a:t>
            </a:r>
          </a:p>
          <a:p>
            <a:endParaRPr lang="en-CA" altLang="ko-KR" dirty="0"/>
          </a:p>
          <a:p>
            <a:r>
              <a:rPr lang="en-CA" altLang="ko-KR" dirty="0"/>
              <a:t>After further tuning —we lowered the learning rate to </a:t>
            </a:r>
            <a:r>
              <a:rPr lang="en-CA" altLang="ko-KR" b="1" dirty="0"/>
              <a:t>2 e minus 5</a:t>
            </a:r>
            <a:r>
              <a:rPr lang="en-CA" altLang="ko-KR" dirty="0"/>
              <a:t>,</a:t>
            </a:r>
          </a:p>
          <a:p>
            <a:r>
              <a:rPr lang="en-CA" altLang="ko-KR" dirty="0"/>
              <a:t>increased training to up to 8 epochs with </a:t>
            </a:r>
            <a:r>
              <a:rPr lang="en-CA" altLang="ko-KR" dirty="0" err="1"/>
              <a:t>EarlyStopping</a:t>
            </a:r>
            <a:r>
              <a:rPr lang="en-CA" altLang="ko-KR" dirty="0"/>
              <a:t>, and set the batch size to 32.</a:t>
            </a:r>
          </a:p>
          <a:p>
            <a:r>
              <a:rPr lang="en-CA" altLang="ko-KR" dirty="0"/>
              <a:t>This gave us the best result.</a:t>
            </a:r>
          </a:p>
          <a:p>
            <a:endParaRPr lang="en-CA" altLang="ko-KR" dirty="0"/>
          </a:p>
          <a:p>
            <a:r>
              <a:rPr lang="en-CA" altLang="ko-KR" dirty="0"/>
              <a:t>The final model reached </a:t>
            </a:r>
            <a:r>
              <a:rPr lang="en-CA" altLang="ko-KR" b="1" dirty="0"/>
              <a:t>99.2 percent accuracy</a:t>
            </a:r>
            <a:r>
              <a:rPr lang="en-CA" altLang="ko-KR" dirty="0"/>
              <a:t>,</a:t>
            </a:r>
          </a:p>
          <a:p>
            <a:r>
              <a:rPr lang="en-CA" altLang="ko-KR" dirty="0"/>
              <a:t>with </a:t>
            </a:r>
            <a:r>
              <a:rPr lang="en-CA" altLang="ko-KR" b="1" dirty="0"/>
              <a:t>perfect precision on legitimate emails</a:t>
            </a:r>
            <a:r>
              <a:rPr lang="en-CA" altLang="ko-KR" dirty="0"/>
              <a:t>,</a:t>
            </a:r>
          </a:p>
          <a:p>
            <a:r>
              <a:rPr lang="en-CA" altLang="ko-KR" dirty="0"/>
              <a:t>and </a:t>
            </a:r>
            <a:r>
              <a:rPr lang="en-CA" altLang="ko-KR" b="1" dirty="0"/>
              <a:t>0.99 precision on phishing emails</a:t>
            </a:r>
            <a:r>
              <a:rPr lang="en-CA" altLang="ko-KR" dirty="0"/>
              <a:t>.</a:t>
            </a:r>
          </a:p>
          <a:p>
            <a:r>
              <a:rPr lang="en-CA" altLang="ko-KR" dirty="0"/>
              <a:t>This shows that fine-tuning BERT was highly effective for this classification task.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73df916ebb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/>
              <a:t>This table summarizes all the model performances:</a:t>
            </a:r>
          </a:p>
          <a:p>
            <a:endParaRPr lang="en-US" altLang="ko-KR" dirty="0"/>
          </a:p>
          <a:p>
            <a:r>
              <a:rPr lang="en-US" altLang="ko-KR" dirty="0"/>
              <a:t>- Traditional SVM with TF-IDF scored 96%,</a:t>
            </a:r>
          </a:p>
          <a:p>
            <a:r>
              <a:rPr lang="en-US" altLang="ko-KR" dirty="0"/>
              <a:t>- SVM with BERT improved to 98%,</a:t>
            </a:r>
          </a:p>
          <a:p>
            <a:r>
              <a:rPr lang="en-US" altLang="ko-KR" dirty="0"/>
              <a:t>- The optimized DNN with BERT embeddings reached 98.5%,</a:t>
            </a:r>
          </a:p>
          <a:p>
            <a:r>
              <a:rPr lang="en-US" altLang="ko-KR" dirty="0"/>
              <a:t>- And the best-performing model was the fully fine-tuned BERT at 99.2%.</a:t>
            </a:r>
          </a:p>
          <a:p>
            <a:endParaRPr lang="en-US" altLang="ko-KR" dirty="0"/>
          </a:p>
          <a:p>
            <a:r>
              <a:rPr lang="en-US" altLang="ko-KR" dirty="0"/>
              <a:t>These results highlight how semantic understanding substantially improves phishing detection.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g373df916eb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7213a116b6_3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ko-KR" dirty="0"/>
              <a:t>This bar chart visually compares model accuracies.</a:t>
            </a:r>
            <a:br>
              <a:rPr lang="en-US" altLang="ko-KR" dirty="0"/>
            </a:br>
            <a:r>
              <a:rPr lang="en-US" altLang="ko-KR" dirty="0"/>
              <a:t>You can clearly see the performance gains from TF-IDF to BERT-based methods.</a:t>
            </a:r>
            <a:br>
              <a:rPr lang="en-US" altLang="ko-KR" dirty="0"/>
            </a:br>
            <a:r>
              <a:rPr lang="en-US" altLang="ko-KR" dirty="0"/>
              <a:t>Traditional models were around 95–96%, but using embeddings allowed us to break through to above 98%.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" name="Google Shape;133;g37213a116b6_3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73df916eb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/>
              <a:t>Here we focus only on the BERT-based approaches:</a:t>
            </a:r>
          </a:p>
          <a:p>
            <a:r>
              <a:rPr lang="en-US" altLang="ko-KR" dirty="0"/>
              <a:t>- Classical models using BERT embeddings,</a:t>
            </a:r>
          </a:p>
          <a:p>
            <a:r>
              <a:rPr lang="en-US" altLang="ko-KR" dirty="0"/>
              <a:t>- The optimized Deep Neural Network,</a:t>
            </a:r>
          </a:p>
          <a:p>
            <a:r>
              <a:rPr lang="en-US" altLang="ko-KR" dirty="0"/>
              <a:t>- And the fully fine-tuned BERT model.</a:t>
            </a:r>
          </a:p>
          <a:p>
            <a:endParaRPr lang="en-US" altLang="ko-KR" dirty="0"/>
          </a:p>
          <a:p>
            <a:r>
              <a:rPr lang="en-US" altLang="ko-KR" dirty="0"/>
              <a:t>This shows the incremental improvements, with fine-tuning offering the highest accuracy</a:t>
            </a:r>
          </a:p>
          <a:p>
            <a:r>
              <a:rPr lang="en-US" altLang="ko-KR" dirty="0"/>
              <a:t>at 99.2%.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g373df916eb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7213a116b6_3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/>
              <a:t>To summarize our findings:</a:t>
            </a:r>
          </a:p>
          <a:p>
            <a:pPr>
              <a:buFontTx/>
              <a:buChar char="-"/>
            </a:pPr>
            <a:r>
              <a:rPr lang="en-US" altLang="ko-KR" dirty="0"/>
              <a:t>Traditional models are efficient but limited by TF-IDF.</a:t>
            </a:r>
          </a:p>
          <a:p>
            <a:pPr>
              <a:buFontTx/>
              <a:buChar char="-"/>
            </a:pPr>
            <a:r>
              <a:rPr lang="en-US" altLang="ko-KR" dirty="0"/>
              <a:t>BERT embeddings significantly improve semantic understanding.</a:t>
            </a:r>
          </a:p>
          <a:p>
            <a:pPr>
              <a:buFontTx/>
              <a:buChar char="-"/>
            </a:pPr>
            <a:r>
              <a:rPr lang="en-US" altLang="ko-KR" dirty="0"/>
              <a:t>Fine-tuning BERT gave us the best results, especially in detecting hard-to-classify</a:t>
            </a:r>
          </a:p>
          <a:p>
            <a:pPr marL="228600" indent="0">
              <a:buFontTx/>
              <a:buNone/>
            </a:pPr>
            <a:r>
              <a:rPr lang="en-US" altLang="ko-KR" dirty="0"/>
              <a:t>phishing messages.</a:t>
            </a:r>
          </a:p>
          <a:p>
            <a:pPr>
              <a:buFontTx/>
              <a:buChar char="-"/>
            </a:pPr>
            <a:r>
              <a:rPr lang="en-US" altLang="ko-KR" dirty="0"/>
              <a:t>SVM and DNN with BERT both performed competitively, with fine-tuning pushing us to the top.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g37213a116b6_3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7213a116b6_3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/>
              <a:t>For future improvements, we see three main directions:</a:t>
            </a:r>
          </a:p>
          <a:p>
            <a:endParaRPr lang="en-US" altLang="ko-KR" dirty="0"/>
          </a:p>
          <a:p>
            <a:r>
              <a:rPr lang="en-US" altLang="ko-KR" dirty="0"/>
              <a:t>First, fine-tuning BERT with more epochs or advanced learning rate scheduling.</a:t>
            </a:r>
          </a:p>
          <a:p>
            <a:endParaRPr lang="en-US" altLang="ko-KR" dirty="0"/>
          </a:p>
          <a:p>
            <a:r>
              <a:rPr lang="en-US" altLang="ko-KR" dirty="0"/>
              <a:t>Second, we’d like to experiment with lighter models for faster </a:t>
            </a:r>
          </a:p>
          <a:p>
            <a:r>
              <a:rPr lang="en-US" altLang="ko-KR" dirty="0"/>
              <a:t>and more efficient inference.</a:t>
            </a:r>
          </a:p>
          <a:p>
            <a:endParaRPr lang="en-US" altLang="ko-KR" dirty="0"/>
          </a:p>
          <a:p>
            <a:r>
              <a:rPr lang="en-US" altLang="ko-KR" dirty="0"/>
              <a:t>Third, we plan to deploy the system as a command-line tool or web service to enable</a:t>
            </a:r>
          </a:p>
          <a:p>
            <a:r>
              <a:rPr lang="en-US" altLang="ko-KR" dirty="0"/>
              <a:t>real-time phishing detection in practical environments.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9" name="Google Shape;159;g37213a116b6_3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72190725e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372190725e1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Why do we need this system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Phishing emails are a significant cybersecurity threat.  </a:t>
            </a:r>
            <a:r>
              <a:rPr lang="en-US" altLang="zh-CN" sz="1200" b="1" dirty="0">
                <a:solidFill>
                  <a:srgbClr val="0E0E0E"/>
                </a:solidFill>
              </a:rPr>
              <a:t>84% of employees interact with phishing emails within just 10 minutes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a-IR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dirty="0"/>
              <a:t>Even I received a phishing email this morning and wasn’t sure whether it was a scam or not.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Our project aims to build a robust machine learning system to accurately detect phishing emails.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 explored various machine learning approaches, progressing from traditional models to BERT fine-tuning. </a:t>
            </a:r>
          </a:p>
          <a:p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" name="Google Shape;52;g372190725e1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dirty="0"/>
              <a:t>In this project, we first cleaned the text data by removing HTML tags and stop words, and extracted structural features like URL count and character length.</a:t>
            </a:r>
          </a:p>
          <a:p>
            <a:r>
              <a:rPr lang="en-US" dirty="0"/>
              <a:t>For text representation, we used both TF-IDF and BERT embeddings.</a:t>
            </a:r>
          </a:p>
          <a:p>
            <a:r>
              <a:rPr lang="en-US" dirty="0"/>
              <a:t>We tried traditional machine learning models, then used a deep neural network on BERT, and finally fine-tuned BERT end-to-end for best performance.</a:t>
            </a:r>
          </a:p>
          <a:p>
            <a:r>
              <a:rPr lang="en-US" dirty="0"/>
              <a:t>To evaluate our models, we used accuracy, precision, recall, F1-score, and the confusion matrix to understand their strengths and weaknesses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" name="Google Shape;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72190725e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72190725e1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followed a progressive modelling pipeline</a:t>
            </a:r>
          </a:p>
          <a:p>
            <a:r>
              <a:rPr lang="en-US" b="1" dirty="0"/>
              <a:t>Phase 1: Traditional ML Models:</a:t>
            </a:r>
            <a:r>
              <a:rPr lang="en-US" dirty="0"/>
              <a:t> Started with classical algorithms like Logistic Regression, Naive Bayes, Random Forest, and Support Vector Machine (SVM). </a:t>
            </a:r>
          </a:p>
          <a:p>
            <a:r>
              <a:rPr lang="en-US" b="1" dirty="0"/>
              <a:t>Phase 2: BERT Embeddings + Classical Models:</a:t>
            </a:r>
            <a:r>
              <a:rPr lang="en-US" dirty="0"/>
              <a:t> Integrated pre-trained BERT embeddings as input for the classical models. </a:t>
            </a:r>
          </a:p>
          <a:p>
            <a:r>
              <a:rPr lang="en-US" b="1" dirty="0"/>
              <a:t>Phase 3: Deep Learning (DNN) with BERT Embeddings:</a:t>
            </a:r>
            <a:r>
              <a:rPr lang="en-US" dirty="0"/>
              <a:t> Built Deep Neural Networks on top of BERT embeddings. </a:t>
            </a:r>
          </a:p>
          <a:p>
            <a:r>
              <a:rPr lang="en-US" b="1" dirty="0"/>
              <a:t>Phase 4: BERT Fine-tuning:</a:t>
            </a:r>
            <a:r>
              <a:rPr lang="en-US" dirty="0"/>
              <a:t> The most advanced approach, where the BERT model itself was adapted for our specific task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65" name="Google Shape;65;g372190725e1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72190725e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72190725e1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200" b="1" dirty="0"/>
              <a:t>For preparing the data, we use 2 main strategies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200" b="1" dirty="0"/>
              <a:t>First Text Normalization</a:t>
            </a:r>
          </a:p>
          <a:p>
            <a:r>
              <a:rPr lang="en-US" dirty="0"/>
              <a:t>We started by making the email text consistent. This involved:</a:t>
            </a:r>
          </a:p>
          <a:p>
            <a:r>
              <a:rPr lang="en-US" dirty="0"/>
              <a:t>Lowercasing all text.</a:t>
            </a:r>
          </a:p>
          <a:p>
            <a:r>
              <a:rPr lang="en-US" dirty="0"/>
              <a:t>Removing punctuation and irrelevant numbers.</a:t>
            </a:r>
          </a:p>
          <a:p>
            <a:r>
              <a:rPr lang="en-US" dirty="0"/>
              <a:t>Tokenizing words and removing common "</a:t>
            </a:r>
            <a:r>
              <a:rPr lang="en-US" dirty="0" err="1"/>
              <a:t>stopwords</a:t>
            </a:r>
            <a:r>
              <a:rPr lang="en-US" dirty="0"/>
              <a:t>" (like "the", "a", "is").</a:t>
            </a:r>
          </a:p>
          <a:p>
            <a:r>
              <a:rPr lang="en-US" dirty="0"/>
              <a:t>And next we go for </a:t>
            </a:r>
          </a:p>
          <a:p>
            <a:r>
              <a:rPr lang="en-US" b="1" dirty="0"/>
              <a:t>Structural Feature Extraction:</a:t>
            </a:r>
            <a:endParaRPr lang="en-US" dirty="0"/>
          </a:p>
          <a:p>
            <a:r>
              <a:rPr lang="en-US" dirty="0"/>
              <a:t>Beyond just the text, we extracted numerical features that often indicate spam:</a:t>
            </a:r>
          </a:p>
          <a:p>
            <a:pPr lvl="1"/>
            <a:r>
              <a:rPr lang="en-US" dirty="0"/>
              <a:t>Total number of characters.</a:t>
            </a:r>
          </a:p>
          <a:p>
            <a:pPr lvl="1"/>
            <a:r>
              <a:rPr lang="en-US" dirty="0"/>
              <a:t>Total number of words.</a:t>
            </a:r>
          </a:p>
          <a:p>
            <a:pPr lvl="1"/>
            <a:r>
              <a:rPr lang="en-US" dirty="0"/>
              <a:t>Proportion of uppercase letters.</a:t>
            </a:r>
          </a:p>
          <a:p>
            <a:pPr lvl="1"/>
            <a:r>
              <a:rPr lang="en-US" dirty="0"/>
              <a:t>Number of URLs present.</a:t>
            </a:r>
          </a:p>
          <a:p>
            <a:pPr lvl="1"/>
            <a:r>
              <a:rPr lang="en-US" dirty="0"/>
              <a:t>Number of exclamation marks.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After that we use TF-IDF Features 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We initially used TF-IDF to identify the </a:t>
            </a:r>
            <a:r>
              <a:rPr lang="en-US" b="1" dirty="0"/>
              <a:t>300 most informative words</a:t>
            </a:r>
            <a:r>
              <a:rPr lang="en-US" dirty="0"/>
              <a:t>. 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But </a:t>
            </a:r>
            <a:r>
              <a:rPr lang="en-US" b="1" dirty="0"/>
              <a:t>Limitation of </a:t>
            </a:r>
            <a:r>
              <a:rPr lang="en-US" dirty="0"/>
              <a:t>TF-IDF is that treats words independently and struggles to capture semantic meaning or context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  <a:p>
            <a:r>
              <a:rPr lang="en-US" dirty="0"/>
              <a:t>To overcome the limitations of TF-IDF—which ignores word order and context—we used BERT embeddings.</a:t>
            </a:r>
          </a:p>
          <a:p>
            <a:r>
              <a:rPr lang="en-US" dirty="0"/>
              <a:t>Specifically, we used the pre-trained </a:t>
            </a:r>
            <a:r>
              <a:rPr lang="en-US" b="1" dirty="0" err="1"/>
              <a:t>bert</a:t>
            </a:r>
            <a:r>
              <a:rPr lang="en-US" b="1" dirty="0"/>
              <a:t>-base-uncased</a:t>
            </a:r>
            <a:r>
              <a:rPr lang="en-US" dirty="0"/>
              <a:t> model to generate rich, 768-dimensional semantic vectors for each email.</a:t>
            </a:r>
          </a:p>
          <a:p>
            <a:r>
              <a:rPr lang="en-US" dirty="0"/>
              <a:t>We cleaned the text, tokenized it, and extracted the embedding from the </a:t>
            </a:r>
            <a:r>
              <a:rPr lang="en-US" b="1" dirty="0"/>
              <a:t>token</a:t>
            </a:r>
            <a:r>
              <a:rPr lang="en-US" dirty="0"/>
              <a:t>, which represents the whole sentence.</a:t>
            </a:r>
          </a:p>
          <a:p>
            <a:r>
              <a:rPr lang="en-US" dirty="0"/>
              <a:t>This approach gave our models a much better understanding of context and significantly improved generalization.”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" name="Google Shape;73;g372190725e1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CA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CA" altLang="ko-KR" dirty="0"/>
              <a:t>Now we begin with Optimization 1.</a:t>
            </a:r>
          </a:p>
          <a:p>
            <a:r>
              <a:rPr lang="en-CA" altLang="ko-KR" dirty="0"/>
              <a:t>We started by training traditional machine learning models using TF-IDF vectors along</a:t>
            </a:r>
          </a:p>
          <a:p>
            <a:r>
              <a:rPr lang="en-CA" altLang="ko-KR" dirty="0"/>
              <a:t>with structural features.</a:t>
            </a:r>
          </a:p>
          <a:p>
            <a:endParaRPr lang="en-CA" altLang="ko-KR" dirty="0"/>
          </a:p>
          <a:p>
            <a:r>
              <a:rPr lang="en-CA" altLang="ko-KR" dirty="0"/>
              <a:t>The performance results were:</a:t>
            </a:r>
          </a:p>
          <a:p>
            <a:r>
              <a:rPr lang="en-CA" altLang="ko-KR" dirty="0"/>
              <a:t>- Logistic Regression: 95%,</a:t>
            </a:r>
          </a:p>
          <a:p>
            <a:r>
              <a:rPr lang="en-CA" altLang="ko-KR" dirty="0"/>
              <a:t>- Support Vector Machine, or SVM: 96%, which was the best among these models,</a:t>
            </a:r>
          </a:p>
          <a:p>
            <a:r>
              <a:rPr lang="en-CA" altLang="ko-KR" dirty="0"/>
              <a:t>- Naive Bayes: 93%,</a:t>
            </a:r>
          </a:p>
          <a:p>
            <a:r>
              <a:rPr lang="en-CA" altLang="ko-KR" dirty="0"/>
              <a:t>- and Decision Tree: 92%.</a:t>
            </a:r>
          </a:p>
          <a:p>
            <a:endParaRPr lang="en-CA" altLang="ko-KR" dirty="0"/>
          </a:p>
          <a:p>
            <a:r>
              <a:rPr lang="en-CA" altLang="ko-KR" dirty="0"/>
              <a:t>Despite these promising results, TF-IDF has key limitations.</a:t>
            </a:r>
            <a:br>
              <a:rPr lang="en-CA" altLang="ko-KR" dirty="0"/>
            </a:br>
            <a:r>
              <a:rPr lang="en-CA" altLang="ko-KR" dirty="0"/>
              <a:t>It lacks semantic understanding, creates sparse high-dimensional vectors, and fails to distinguish similar phrases like “urgent update” versus “critical notice.”</a:t>
            </a:r>
            <a:br>
              <a:rPr lang="en-CA" altLang="ko-KR" dirty="0"/>
            </a:br>
            <a:r>
              <a:rPr lang="en-CA" altLang="ko-KR" dirty="0"/>
              <a:t>This led us to try a more semantically aware approach.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7213a116b6_3_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CA" altLang="ko-KR" dirty="0"/>
              <a:t>To address these limitations, we switched to BERT embeddings.</a:t>
            </a:r>
          </a:p>
          <a:p>
            <a:r>
              <a:rPr lang="en-CA" altLang="ko-KR" dirty="0"/>
              <a:t>BERT generates dense, context-aware sentence-level vectors that better capture meaning.</a:t>
            </a:r>
          </a:p>
          <a:p>
            <a:endParaRPr lang="en-CA" altLang="ko-KR" dirty="0"/>
          </a:p>
          <a:p>
            <a:r>
              <a:rPr lang="en-CA" altLang="ko-KR" dirty="0"/>
              <a:t>We used a pre-trained BERT model to extract embeddings from the email text.</a:t>
            </a:r>
          </a:p>
          <a:p>
            <a:r>
              <a:rPr lang="en-CA" altLang="ko-KR" dirty="0"/>
              <a:t>We then reused the same classical models and fine-tuned their hyperparameters.</a:t>
            </a:r>
          </a:p>
          <a:p>
            <a:endParaRPr lang="en-CA" altLang="ko-KR" dirty="0"/>
          </a:p>
          <a:p>
            <a:r>
              <a:rPr lang="en-CA" altLang="ko-KR" dirty="0"/>
              <a:t>The results improved noticeably:</a:t>
            </a:r>
          </a:p>
          <a:p>
            <a:r>
              <a:rPr lang="en-CA" altLang="ko-KR" dirty="0"/>
              <a:t> - Logistic Regression with BERT reached 97%,</a:t>
            </a:r>
          </a:p>
          <a:p>
            <a:r>
              <a:rPr lang="en-CA" altLang="ko-KR" dirty="0"/>
              <a:t> - SVM improved to 98%,</a:t>
            </a:r>
          </a:p>
          <a:p>
            <a:r>
              <a:rPr lang="en-CA" altLang="ko-KR" dirty="0"/>
              <a:t> - Random Forest got 95%,</a:t>
            </a:r>
          </a:p>
          <a:p>
            <a:r>
              <a:rPr lang="en-CA" altLang="ko-KR" dirty="0"/>
              <a:t> - while Naive Bayes dropped slightly to 91%, likely due to its assumption of feature independence.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g37213a116b6_3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CA" altLang="ko-KR" dirty="0"/>
              <a:t>Here we show the confusion matrices and classification. </a:t>
            </a:r>
          </a:p>
          <a:p>
            <a:endParaRPr lang="en-CA" altLang="ko-KR" dirty="0"/>
          </a:p>
          <a:p>
            <a:r>
              <a:rPr lang="en-CA" altLang="ko-KR" dirty="0"/>
              <a:t>SVM performed the best, with precision, recall, and F1-score all above 0.98. </a:t>
            </a:r>
          </a:p>
          <a:p>
            <a:r>
              <a:rPr lang="en-CA" altLang="ko-KR" dirty="0"/>
              <a:t>Random Forest was strong overall, but its recall for spam dropped to 0.88. </a:t>
            </a:r>
          </a:p>
          <a:p>
            <a:r>
              <a:rPr lang="en-CA" altLang="ko-KR" dirty="0"/>
              <a:t>Naive Bayes underperformed with dense embeddings, especially in detecting spam.</a:t>
            </a:r>
          </a:p>
          <a:p>
            <a:endParaRPr lang="en-CA" altLang="ko-KR" dirty="0"/>
          </a:p>
          <a:p>
            <a:r>
              <a:rPr lang="en-CA" altLang="ko-KR" dirty="0"/>
              <a:t>These results confirm that BERT embeddings significantly enhance traditional model</a:t>
            </a:r>
          </a:p>
          <a:p>
            <a:r>
              <a:rPr lang="en-CA" altLang="ko-KR" dirty="0"/>
              <a:t>performance.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CA" altLang="ko-KR" dirty="0"/>
              <a:t>Next, we built a Deep Neural Network using BERT embeddings as input.</a:t>
            </a:r>
          </a:p>
          <a:p>
            <a:r>
              <a:rPr lang="en-CA" altLang="ko-KR" dirty="0"/>
              <a:t>The baseline DNN achieved 95% accuracy but overfitted quickly.</a:t>
            </a:r>
          </a:p>
          <a:p>
            <a:endParaRPr lang="en-CA" altLang="ko-KR" dirty="0"/>
          </a:p>
          <a:p>
            <a:r>
              <a:rPr lang="en-CA" altLang="ko-KR" dirty="0"/>
              <a:t>To address this, we made several optimizations:</a:t>
            </a:r>
          </a:p>
          <a:p>
            <a:r>
              <a:rPr lang="en-CA" altLang="ko-KR" dirty="0"/>
              <a:t>We added Batch Normalization and Dropout layers ranging from 0.3 to 0.4,</a:t>
            </a:r>
          </a:p>
          <a:p>
            <a:r>
              <a:rPr lang="en-CA" altLang="ko-KR" dirty="0"/>
              <a:t>normalized the input using </a:t>
            </a:r>
            <a:r>
              <a:rPr lang="en-CA" altLang="ko-KR" dirty="0" err="1"/>
              <a:t>StandardScaler</a:t>
            </a:r>
            <a:r>
              <a:rPr lang="en-CA" altLang="ko-KR" dirty="0"/>
              <a:t>,</a:t>
            </a:r>
          </a:p>
          <a:p>
            <a:r>
              <a:rPr lang="en-CA" altLang="ko-KR" dirty="0"/>
              <a:t>and lowered the learning rate to </a:t>
            </a:r>
            <a:r>
              <a:rPr lang="en-CA" altLang="ko-KR" b="1" dirty="0"/>
              <a:t>2 times 10 to the power of minus 4</a:t>
            </a:r>
            <a:r>
              <a:rPr lang="en-CA" altLang="ko-KR" dirty="0"/>
              <a:t>.</a:t>
            </a:r>
          </a:p>
          <a:p>
            <a:r>
              <a:rPr lang="en-CA" altLang="ko-KR" dirty="0"/>
              <a:t>We also added </a:t>
            </a:r>
            <a:r>
              <a:rPr lang="en-CA" altLang="ko-KR" dirty="0" err="1"/>
              <a:t>EarlyStopping</a:t>
            </a:r>
            <a:r>
              <a:rPr lang="en-CA" altLang="ko-KR" dirty="0"/>
              <a:t> and </a:t>
            </a:r>
            <a:r>
              <a:rPr lang="en-CA" altLang="ko-KR" dirty="0" err="1"/>
              <a:t>ReduceLROnPlateau</a:t>
            </a:r>
            <a:r>
              <a:rPr lang="en-CA" altLang="ko-KR" dirty="0"/>
              <a:t> to stabilize training.</a:t>
            </a:r>
          </a:p>
          <a:p>
            <a:endParaRPr lang="en-CA" altLang="ko-KR" dirty="0"/>
          </a:p>
          <a:p>
            <a:r>
              <a:rPr lang="en-CA" altLang="ko-KR" dirty="0"/>
              <a:t>The final result was about 98.5% accuracy with a smooth and stable learning curve.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" name="Google Shape;10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>
            <a:spLocks noGrp="1"/>
          </p:cNvSpPr>
          <p:nvPr>
            <p:ph type="title"/>
          </p:nvPr>
        </p:nvSpPr>
        <p:spPr>
          <a:xfrm>
            <a:off x="1002452" y="1828800"/>
            <a:ext cx="6068907" cy="1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3437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Noto Sans"/>
              <a:buNone/>
              <a:defRPr sz="32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5"/>
          <p:cNvSpPr txBox="1">
            <a:spLocks noGrp="1"/>
          </p:cNvSpPr>
          <p:nvPr>
            <p:ph type="title"/>
          </p:nvPr>
        </p:nvSpPr>
        <p:spPr>
          <a:xfrm>
            <a:off x="396041" y="274638"/>
            <a:ext cx="8234612" cy="695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body" idx="1"/>
          </p:nvPr>
        </p:nvSpPr>
        <p:spPr>
          <a:xfrm>
            <a:off x="396041" y="1185529"/>
            <a:ext cx="3867150" cy="359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None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body" idx="2"/>
          </p:nvPr>
        </p:nvSpPr>
        <p:spPr>
          <a:xfrm>
            <a:off x="4744452" y="1185530"/>
            <a:ext cx="3867150" cy="359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None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wo Content">
  <p:cSld name="1_Two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6"/>
          <p:cNvSpPr txBox="1">
            <a:spLocks noGrp="1"/>
          </p:cNvSpPr>
          <p:nvPr>
            <p:ph type="title"/>
          </p:nvPr>
        </p:nvSpPr>
        <p:spPr>
          <a:xfrm>
            <a:off x="396041" y="274638"/>
            <a:ext cx="3798970" cy="1217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1"/>
          </p:nvPr>
        </p:nvSpPr>
        <p:spPr>
          <a:xfrm>
            <a:off x="396041" y="1652337"/>
            <a:ext cx="3798970" cy="3064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None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>
            <a:spLocks noGrp="1"/>
          </p:cNvSpPr>
          <p:nvPr>
            <p:ph type="pic" idx="2"/>
          </p:nvPr>
        </p:nvSpPr>
        <p:spPr>
          <a:xfrm>
            <a:off x="4427621" y="1"/>
            <a:ext cx="4716379" cy="4868862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9"/>
          <p:cNvSpPr txBox="1">
            <a:spLocks noGrp="1"/>
          </p:cNvSpPr>
          <p:nvPr>
            <p:ph type="title"/>
          </p:nvPr>
        </p:nvSpPr>
        <p:spPr>
          <a:xfrm>
            <a:off x="396041" y="274638"/>
            <a:ext cx="8234612" cy="695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body" idx="1"/>
          </p:nvPr>
        </p:nvSpPr>
        <p:spPr>
          <a:xfrm>
            <a:off x="404061" y="1187115"/>
            <a:ext cx="8226591" cy="3525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None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86075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wo Content">
  <p:cSld name="2_Two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8"/>
          <p:cNvSpPr txBox="1">
            <a:spLocks noGrp="1"/>
          </p:cNvSpPr>
          <p:nvPr>
            <p:ph type="title"/>
          </p:nvPr>
        </p:nvSpPr>
        <p:spPr>
          <a:xfrm>
            <a:off x="396041" y="274638"/>
            <a:ext cx="3798970" cy="1217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body" idx="1"/>
          </p:nvPr>
        </p:nvSpPr>
        <p:spPr>
          <a:xfrm>
            <a:off x="396041" y="1652337"/>
            <a:ext cx="3798970" cy="3064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None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>
            <a:spLocks noGrp="1"/>
          </p:cNvSpPr>
          <p:nvPr>
            <p:ph type="pic" idx="2"/>
          </p:nvPr>
        </p:nvSpPr>
        <p:spPr>
          <a:xfrm>
            <a:off x="4427621" y="1"/>
            <a:ext cx="4716379" cy="4868862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396041" y="274638"/>
            <a:ext cx="8162422" cy="695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404061" y="1187115"/>
            <a:ext cx="8154401" cy="3525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None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2"/>
          <p:cNvSpPr txBox="1">
            <a:spLocks noGrp="1"/>
          </p:cNvSpPr>
          <p:nvPr>
            <p:ph type="title"/>
          </p:nvPr>
        </p:nvSpPr>
        <p:spPr>
          <a:xfrm>
            <a:off x="396040" y="274638"/>
            <a:ext cx="8154401" cy="695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2"/>
          <p:cNvSpPr txBox="1">
            <a:spLocks noGrp="1"/>
          </p:cNvSpPr>
          <p:nvPr>
            <p:ph type="body" idx="1"/>
          </p:nvPr>
        </p:nvSpPr>
        <p:spPr>
          <a:xfrm>
            <a:off x="396041" y="1185529"/>
            <a:ext cx="3867150" cy="359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None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body" idx="2"/>
          </p:nvPr>
        </p:nvSpPr>
        <p:spPr>
          <a:xfrm>
            <a:off x="4648200" y="1185530"/>
            <a:ext cx="3867150" cy="359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None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-153699"/>
            <a:ext cx="0" cy="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260">
          <p15:clr>
            <a:srgbClr val="F26B43"/>
          </p15:clr>
        </p15:guide>
        <p15:guide id="4" orient="horz" pos="2981">
          <p15:clr>
            <a:srgbClr val="F26B43"/>
          </p15:clr>
        </p15:guide>
        <p15:guide id="5" pos="272">
          <p15:clr>
            <a:srgbClr val="F26B43"/>
          </p15:clr>
        </p15:guide>
        <p15:guide id="6" pos="5488">
          <p15:clr>
            <a:srgbClr val="F26B43"/>
          </p15:clr>
        </p15:guide>
        <p15:guide id="7" orient="horz" pos="583">
          <p15:clr>
            <a:srgbClr val="F26B43"/>
          </p15:clr>
        </p15:guide>
        <p15:guide id="8" orient="horz" pos="83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4"/>
          <p:cNvSpPr txBox="1">
            <a:spLocks noGrp="1"/>
          </p:cNvSpPr>
          <p:nvPr>
            <p:ph type="title"/>
          </p:nvPr>
        </p:nvSpPr>
        <p:spPr>
          <a:xfrm>
            <a:off x="396041" y="274638"/>
            <a:ext cx="8234612" cy="695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ts val="3000"/>
              <a:buFont typeface="Noto Sans"/>
              <a:buNone/>
              <a:defRPr sz="3000" b="0" i="0" u="none" strike="noStrike" cap="none">
                <a:solidFill>
                  <a:srgbClr val="036EB3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14"/>
          <p:cNvSpPr txBox="1">
            <a:spLocks noGrp="1"/>
          </p:cNvSpPr>
          <p:nvPr>
            <p:ph type="body" idx="1"/>
          </p:nvPr>
        </p:nvSpPr>
        <p:spPr>
          <a:xfrm>
            <a:off x="396041" y="1187116"/>
            <a:ext cx="8234612" cy="344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36EB3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2858"/>
                </a:solidFill>
                <a:latin typeface="Noto Sans Light"/>
                <a:ea typeface="Noto Sans Light"/>
                <a:cs typeface="Noto Sans Light"/>
                <a:sym typeface="Noto Sans Light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6EB3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2858"/>
                </a:solidFill>
                <a:latin typeface="Noto Sans Light"/>
                <a:ea typeface="Noto Sans Light"/>
                <a:cs typeface="Noto Sans Light"/>
                <a:sym typeface="Noto Sans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2858"/>
                </a:solidFill>
                <a:latin typeface="Noto Sans Light"/>
                <a:ea typeface="Noto Sans Light"/>
                <a:cs typeface="Noto Sans Light"/>
                <a:sym typeface="Noto Sans Light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2858"/>
                </a:solidFill>
                <a:latin typeface="Noto Sans Light"/>
                <a:ea typeface="Noto Sans Light"/>
                <a:cs typeface="Noto Sans Light"/>
                <a:sym typeface="Noto Sans Light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2858"/>
                </a:solidFill>
                <a:latin typeface="Noto Sans Light"/>
                <a:ea typeface="Noto Sans Light"/>
                <a:cs typeface="Noto Sans Light"/>
                <a:sym typeface="Noto Sans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>
            <a:spLocks noGrp="1"/>
          </p:cNvSpPr>
          <p:nvPr>
            <p:ph type="title"/>
          </p:nvPr>
        </p:nvSpPr>
        <p:spPr>
          <a:xfrm>
            <a:off x="396040" y="274638"/>
            <a:ext cx="8154401" cy="695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Noto Sans"/>
              <a:buNone/>
              <a:defRPr sz="3000" b="0" i="0" u="none" strike="noStrike" cap="none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"/>
          </p:nvPr>
        </p:nvSpPr>
        <p:spPr>
          <a:xfrm>
            <a:off x="396041" y="1187116"/>
            <a:ext cx="8154400" cy="344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36EB3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Noto Sans Light"/>
                <a:ea typeface="Noto Sans Light"/>
                <a:cs typeface="Noto Sans Light"/>
                <a:sym typeface="Noto Sans Light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6EB3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Noto Sans Light"/>
                <a:ea typeface="Noto Sans Light"/>
                <a:cs typeface="Noto Sans Light"/>
                <a:sym typeface="Noto Sans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2858"/>
                </a:solidFill>
                <a:latin typeface="Noto Sans Light"/>
                <a:ea typeface="Noto Sans Light"/>
                <a:cs typeface="Noto Sans Light"/>
                <a:sym typeface="Noto Sans Light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2858"/>
                </a:solidFill>
                <a:latin typeface="Noto Sans Light"/>
                <a:ea typeface="Noto Sans Light"/>
                <a:cs typeface="Noto Sans Light"/>
                <a:sym typeface="Noto Sans Light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858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2858"/>
                </a:solidFill>
                <a:latin typeface="Noto Sans Light"/>
                <a:ea typeface="Noto Sans Light"/>
                <a:cs typeface="Noto Sans Light"/>
                <a:sym typeface="Noto Sans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 txBox="1">
            <a:spLocks noGrp="1"/>
          </p:cNvSpPr>
          <p:nvPr>
            <p:ph type="title"/>
          </p:nvPr>
        </p:nvSpPr>
        <p:spPr>
          <a:xfrm>
            <a:off x="1002450" y="1083850"/>
            <a:ext cx="6474900" cy="13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437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Noto Sans Light"/>
              <a:buNone/>
            </a:pPr>
            <a:r>
              <a:rPr lang="en-CA" sz="3200" b="1">
                <a:latin typeface="Noto Sans Light"/>
                <a:ea typeface="Noto Sans Light"/>
                <a:cs typeface="Noto Sans Light"/>
                <a:sym typeface="Noto Sans Light"/>
              </a:rPr>
              <a:t>Phishing Email Detection using Machine Learning and BERT</a:t>
            </a:r>
            <a:endParaRPr sz="32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" name="Google Shape;48;p1"/>
          <p:cNvSpPr txBox="1"/>
          <p:nvPr/>
        </p:nvSpPr>
        <p:spPr>
          <a:xfrm>
            <a:off x="1002452" y="2718273"/>
            <a:ext cx="6069000" cy="15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From Traditional Models to BERT Fine-Tuning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Team Member: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CA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Suhan Yoon,Jia-Min Li ,Yvette He, Matt Ma,Sam Bokaei Ghomi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9"/>
          <p:cNvSpPr txBox="1">
            <a:spLocks noGrp="1"/>
          </p:cNvSpPr>
          <p:nvPr>
            <p:ph type="title"/>
          </p:nvPr>
        </p:nvSpPr>
        <p:spPr>
          <a:xfrm>
            <a:off x="135246" y="303175"/>
            <a:ext cx="85608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"/>
              <a:buNone/>
            </a:pPr>
            <a:r>
              <a:rPr lang="en-CA" b="1">
                <a:solidFill>
                  <a:srgbClr val="036EB3"/>
                </a:solidFill>
              </a:rPr>
              <a:t>Optimization 3: Full BERT Fine-Tuning</a:t>
            </a:r>
            <a:endParaRPr b="1">
              <a:solidFill>
                <a:srgbClr val="036EB3"/>
              </a:solidFill>
            </a:endParaRPr>
          </a:p>
        </p:txBody>
      </p:sp>
      <p:sp>
        <p:nvSpPr>
          <p:cNvPr id="118" name="Google Shape;118;p9"/>
          <p:cNvSpPr txBox="1">
            <a:spLocks noGrp="1"/>
          </p:cNvSpPr>
          <p:nvPr>
            <p:ph type="body" idx="1"/>
          </p:nvPr>
        </p:nvSpPr>
        <p:spPr>
          <a:xfrm>
            <a:off x="135258" y="906433"/>
            <a:ext cx="3264900" cy="39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CA" sz="1600">
                <a:latin typeface="Times New Roman"/>
                <a:ea typeface="Times New Roman"/>
                <a:cs typeface="Times New Roman"/>
                <a:sym typeface="Times New Roman"/>
              </a:rPr>
              <a:t>Goal: Let BERT learn phishing-specific semantics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-CA" sz="1600">
                <a:latin typeface="Times New Roman"/>
                <a:ea typeface="Times New Roman"/>
                <a:cs typeface="Times New Roman"/>
                <a:sym typeface="Times New Roman"/>
              </a:rPr>
              <a:t>Initial Settings: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Times New Roman"/>
              <a:buChar char="•"/>
            </a:pPr>
            <a:r>
              <a:rPr lang="en-CA" sz="1600">
                <a:latin typeface="Times New Roman"/>
                <a:ea typeface="Times New Roman"/>
                <a:cs typeface="Times New Roman"/>
                <a:sym typeface="Times New Roman"/>
              </a:rPr>
              <a:t>Learning rate: 5e-5, 3 epochs → ~98.4%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-CA" sz="1600">
                <a:latin typeface="Times New Roman"/>
                <a:ea typeface="Times New Roman"/>
                <a:cs typeface="Times New Roman"/>
                <a:sym typeface="Times New Roman"/>
              </a:rPr>
              <a:t>Final Optimized Setup: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Times New Roman"/>
              <a:buChar char="•"/>
            </a:pPr>
            <a:r>
              <a:rPr lang="en-CA" sz="1600">
                <a:latin typeface="Times New Roman"/>
                <a:ea typeface="Times New Roman"/>
                <a:cs typeface="Times New Roman"/>
                <a:sym typeface="Times New Roman"/>
              </a:rPr>
              <a:t>Learning rate: 2e-5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Times New Roman"/>
              <a:buChar char="•"/>
            </a:pPr>
            <a:r>
              <a:rPr lang="en-CA" sz="1600">
                <a:latin typeface="Times New Roman"/>
                <a:ea typeface="Times New Roman"/>
                <a:cs typeface="Times New Roman"/>
                <a:sym typeface="Times New Roman"/>
              </a:rPr>
              <a:t>Up to 8 epochs + EarlyStopping (best at 4th epoch)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Times New Roman"/>
              <a:buChar char="•"/>
            </a:pPr>
            <a:r>
              <a:rPr lang="en-CA" sz="1600">
                <a:latin typeface="Times New Roman"/>
                <a:ea typeface="Times New Roman"/>
                <a:cs typeface="Times New Roman"/>
                <a:sym typeface="Times New Roman"/>
              </a:rPr>
              <a:t>Batch size: 32, Max sequence length: 128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Times New Roman"/>
              <a:buChar char="•"/>
            </a:pPr>
            <a:r>
              <a:rPr lang="en-CA" sz="1600">
                <a:latin typeface="Times New Roman"/>
                <a:ea typeface="Times New Roman"/>
                <a:cs typeface="Times New Roman"/>
                <a:sym typeface="Times New Roman"/>
              </a:rPr>
              <a:t>Saved best model automatically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-CA" sz="1600">
                <a:latin typeface="Times New Roman"/>
                <a:ea typeface="Times New Roman"/>
                <a:cs typeface="Times New Roman"/>
                <a:sym typeface="Times New Roman"/>
              </a:rPr>
              <a:t>Final Accuracy: 99.2%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sz="1600"/>
          </a:p>
          <a:p>
            <a:pPr marL="228600" lvl="0" indent="-133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</a:pPr>
            <a:endParaRPr sz="150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19" name="Google Shape;11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58849" y="1068673"/>
            <a:ext cx="4807901" cy="2016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8850" y="3196300"/>
            <a:ext cx="4570950" cy="145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73df916ebb_0_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g373df916ebb_0_10"/>
          <p:cNvSpPr/>
          <p:nvPr/>
        </p:nvSpPr>
        <p:spPr>
          <a:xfrm rot="10800000" flipH="1">
            <a:off x="1" y="-34"/>
            <a:ext cx="9144000" cy="1182000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0F4861"/>
              </a:gs>
            </a:gsLst>
            <a:lin ang="59999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373df916ebb_0_10"/>
          <p:cNvSpPr/>
          <p:nvPr/>
        </p:nvSpPr>
        <p:spPr>
          <a:xfrm>
            <a:off x="0" y="0"/>
            <a:ext cx="6096600" cy="1181700"/>
          </a:xfrm>
          <a:prstGeom prst="rect">
            <a:avLst/>
          </a:prstGeom>
          <a:gradFill>
            <a:gsLst>
              <a:gs pos="0">
                <a:srgbClr val="156082">
                  <a:alpha val="40784"/>
                </a:srgbClr>
              </a:gs>
              <a:gs pos="74000">
                <a:srgbClr val="43AFE2">
                  <a:alpha val="0"/>
                </a:srgbClr>
              </a:gs>
              <a:gs pos="100000">
                <a:srgbClr val="43AFE2">
                  <a:alpha val="0"/>
                </a:srgbClr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373df916ebb_0_10"/>
          <p:cNvSpPr/>
          <p:nvPr/>
        </p:nvSpPr>
        <p:spPr>
          <a:xfrm flipH="1">
            <a:off x="-1" y="0"/>
            <a:ext cx="9144000" cy="1180800"/>
          </a:xfrm>
          <a:prstGeom prst="rect">
            <a:avLst/>
          </a:prstGeom>
          <a:gradFill>
            <a:gsLst>
              <a:gs pos="0">
                <a:srgbClr val="000000">
                  <a:alpha val="62745"/>
                </a:srgbClr>
              </a:gs>
              <a:gs pos="78000">
                <a:srgbClr val="156082">
                  <a:alpha val="14901"/>
                </a:srgbClr>
              </a:gs>
              <a:gs pos="100000">
                <a:srgbClr val="156082">
                  <a:alpha val="14901"/>
                </a:srgbClr>
              </a:gs>
            </a:gsLst>
            <a:lin ang="1560015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373df916ebb_0_10"/>
          <p:cNvSpPr txBox="1">
            <a:spLocks noGrp="1"/>
          </p:cNvSpPr>
          <p:nvPr>
            <p:ph type="title"/>
          </p:nvPr>
        </p:nvSpPr>
        <p:spPr>
          <a:xfrm>
            <a:off x="524784" y="186028"/>
            <a:ext cx="5297700" cy="8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oto Sans"/>
              <a:buNone/>
            </a:pPr>
            <a:r>
              <a:rPr lang="en-CA" b="1">
                <a:solidFill>
                  <a:schemeClr val="lt1"/>
                </a:solidFill>
              </a:rPr>
              <a:t>Model Comparison Table</a:t>
            </a:r>
            <a:endParaRPr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30" name="Google Shape;130;g373df916ebb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775" y="1949625"/>
            <a:ext cx="8369700" cy="13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7213a116b6_3_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37213a116b6_3_13"/>
          <p:cNvSpPr/>
          <p:nvPr/>
        </p:nvSpPr>
        <p:spPr>
          <a:xfrm rot="10800000" flipH="1">
            <a:off x="1" y="-34"/>
            <a:ext cx="9144000" cy="1182000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0F4861"/>
              </a:gs>
            </a:gsLst>
            <a:lin ang="59999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37213a116b6_3_13"/>
          <p:cNvSpPr/>
          <p:nvPr/>
        </p:nvSpPr>
        <p:spPr>
          <a:xfrm>
            <a:off x="0" y="0"/>
            <a:ext cx="6096600" cy="1181700"/>
          </a:xfrm>
          <a:prstGeom prst="rect">
            <a:avLst/>
          </a:prstGeom>
          <a:gradFill>
            <a:gsLst>
              <a:gs pos="0">
                <a:srgbClr val="156082">
                  <a:alpha val="40784"/>
                </a:srgbClr>
              </a:gs>
              <a:gs pos="74000">
                <a:srgbClr val="43AFE2">
                  <a:alpha val="0"/>
                </a:srgbClr>
              </a:gs>
              <a:gs pos="100000">
                <a:srgbClr val="43AFE2">
                  <a:alpha val="0"/>
                </a:srgbClr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37213a116b6_3_13"/>
          <p:cNvSpPr/>
          <p:nvPr/>
        </p:nvSpPr>
        <p:spPr>
          <a:xfrm flipH="1">
            <a:off x="-1" y="0"/>
            <a:ext cx="9144000" cy="1180800"/>
          </a:xfrm>
          <a:prstGeom prst="rect">
            <a:avLst/>
          </a:prstGeom>
          <a:gradFill>
            <a:gsLst>
              <a:gs pos="0">
                <a:srgbClr val="000000">
                  <a:alpha val="62745"/>
                </a:srgbClr>
              </a:gs>
              <a:gs pos="78000">
                <a:srgbClr val="156082">
                  <a:alpha val="14901"/>
                </a:srgbClr>
              </a:gs>
              <a:gs pos="100000">
                <a:srgbClr val="156082">
                  <a:alpha val="14901"/>
                </a:srgbClr>
              </a:gs>
            </a:gsLst>
            <a:lin ang="1560015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37213a116b6_3_13"/>
          <p:cNvSpPr txBox="1">
            <a:spLocks noGrp="1"/>
          </p:cNvSpPr>
          <p:nvPr>
            <p:ph type="title"/>
          </p:nvPr>
        </p:nvSpPr>
        <p:spPr>
          <a:xfrm>
            <a:off x="524775" y="186025"/>
            <a:ext cx="6837300" cy="8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oto Sans"/>
              <a:buNone/>
            </a:pPr>
            <a:r>
              <a:rPr lang="en-CA" b="1">
                <a:solidFill>
                  <a:schemeClr val="lt1"/>
                </a:solidFill>
              </a:rPr>
              <a:t>Model Comparison Table Bar Chart</a:t>
            </a:r>
            <a:endParaRPr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40" name="Google Shape;140;g37213a116b6_3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700" y="1353699"/>
            <a:ext cx="6096601" cy="3635152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73df916ebb_0_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g373df916ebb_0_0"/>
          <p:cNvSpPr/>
          <p:nvPr/>
        </p:nvSpPr>
        <p:spPr>
          <a:xfrm rot="10800000" flipH="1">
            <a:off x="1" y="-34"/>
            <a:ext cx="9144000" cy="1182000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0F4861"/>
              </a:gs>
            </a:gsLst>
            <a:lin ang="59999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373df916ebb_0_0"/>
          <p:cNvSpPr/>
          <p:nvPr/>
        </p:nvSpPr>
        <p:spPr>
          <a:xfrm>
            <a:off x="0" y="0"/>
            <a:ext cx="6096600" cy="1181700"/>
          </a:xfrm>
          <a:prstGeom prst="rect">
            <a:avLst/>
          </a:prstGeom>
          <a:gradFill>
            <a:gsLst>
              <a:gs pos="0">
                <a:srgbClr val="156082">
                  <a:alpha val="40784"/>
                </a:srgbClr>
              </a:gs>
              <a:gs pos="74000">
                <a:srgbClr val="43AFE2">
                  <a:alpha val="0"/>
                </a:srgbClr>
              </a:gs>
              <a:gs pos="100000">
                <a:srgbClr val="43AFE2">
                  <a:alpha val="0"/>
                </a:srgbClr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g373df916ebb_0_0"/>
          <p:cNvSpPr/>
          <p:nvPr/>
        </p:nvSpPr>
        <p:spPr>
          <a:xfrm flipH="1">
            <a:off x="-1" y="0"/>
            <a:ext cx="9144000" cy="1180800"/>
          </a:xfrm>
          <a:prstGeom prst="rect">
            <a:avLst/>
          </a:prstGeom>
          <a:gradFill>
            <a:gsLst>
              <a:gs pos="0">
                <a:srgbClr val="000000">
                  <a:alpha val="62745"/>
                </a:srgbClr>
              </a:gs>
              <a:gs pos="78000">
                <a:srgbClr val="156082">
                  <a:alpha val="14901"/>
                </a:srgbClr>
              </a:gs>
              <a:gs pos="100000">
                <a:srgbClr val="156082">
                  <a:alpha val="14901"/>
                </a:srgbClr>
              </a:gs>
            </a:gsLst>
            <a:lin ang="1560015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g373df916ebb_0_0"/>
          <p:cNvSpPr txBox="1">
            <a:spLocks noGrp="1"/>
          </p:cNvSpPr>
          <p:nvPr>
            <p:ph type="title"/>
          </p:nvPr>
        </p:nvSpPr>
        <p:spPr>
          <a:xfrm>
            <a:off x="524775" y="186025"/>
            <a:ext cx="6837300" cy="8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oto Sans"/>
              <a:buNone/>
            </a:pPr>
            <a:r>
              <a:rPr lang="en-CA" b="1">
                <a:solidFill>
                  <a:schemeClr val="lt1"/>
                </a:solidFill>
              </a:rPr>
              <a:t>Model Comparison Table Bar Chart</a:t>
            </a:r>
            <a:endParaRPr b="1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50" name="Google Shape;150;g373df916eb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00" y="917751"/>
            <a:ext cx="8139402" cy="403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7213a116b6_3_32"/>
          <p:cNvSpPr txBox="1">
            <a:spLocks noGrp="1"/>
          </p:cNvSpPr>
          <p:nvPr>
            <p:ph type="title"/>
          </p:nvPr>
        </p:nvSpPr>
        <p:spPr>
          <a:xfrm>
            <a:off x="473200" y="458675"/>
            <a:ext cx="80022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ts val="2400"/>
              <a:buFont typeface="Noto Sans"/>
              <a:buNone/>
            </a:pPr>
            <a:r>
              <a:rPr lang="en-CA" b="1"/>
              <a:t>Key Findings 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56" name="Google Shape;156;g37213a116b6_3_32"/>
          <p:cNvSpPr txBox="1">
            <a:spLocks noGrp="1"/>
          </p:cNvSpPr>
          <p:nvPr>
            <p:ph type="body" idx="1"/>
          </p:nvPr>
        </p:nvSpPr>
        <p:spPr>
          <a:xfrm>
            <a:off x="607750" y="1074875"/>
            <a:ext cx="6719700" cy="3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0000" rIns="91425" bIns="180000" anchor="t" anchorCtr="0">
            <a:noAutofit/>
          </a:bodyPr>
          <a:lstStyle/>
          <a:p>
            <a:pPr marL="457200" lvl="0" indent="-346075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2858"/>
              </a:buClr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Traditional ML models already achieved &gt;90%accuracy.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60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858"/>
              </a:buClr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Replacing TF-IDF with BERT embeddings improved semantic understanding, pushing accuracy to 98%.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60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858"/>
              </a:buClr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DNN with BERT embeddings improved slightly to 98.5%.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60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858"/>
              </a:buClr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BERT Fine-tuning achieved 99.2%, confirming the strong semantic representation power Of BERT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213a116b6_3_43"/>
          <p:cNvSpPr txBox="1">
            <a:spLocks noGrp="1"/>
          </p:cNvSpPr>
          <p:nvPr>
            <p:ph type="title"/>
          </p:nvPr>
        </p:nvSpPr>
        <p:spPr>
          <a:xfrm>
            <a:off x="473200" y="458675"/>
            <a:ext cx="80022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ts val="2400"/>
              <a:buFont typeface="Noto Sans"/>
              <a:buNone/>
            </a:pPr>
            <a:r>
              <a:rPr lang="en-CA" b="1"/>
              <a:t>Possible future work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62" name="Google Shape;162;g37213a116b6_3_43"/>
          <p:cNvSpPr txBox="1">
            <a:spLocks noGrp="1"/>
          </p:cNvSpPr>
          <p:nvPr>
            <p:ph type="body" idx="1"/>
          </p:nvPr>
        </p:nvSpPr>
        <p:spPr>
          <a:xfrm>
            <a:off x="556150" y="1255275"/>
            <a:ext cx="6719700" cy="3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0000" rIns="91425" bIns="180000" anchor="t" anchorCtr="0">
            <a:noAutofit/>
          </a:bodyPr>
          <a:lstStyle/>
          <a:p>
            <a:pPr marL="457200" lvl="0" indent="-346075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2858"/>
              </a:buClr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Try more epochs or learning rate scheduling for BERT fine-tuning to approach 99%+.(done)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60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858"/>
              </a:buClr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Experiment with RoBERTa or DistilBERT for efficiency.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60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858"/>
              </a:buClr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Deploy as a CLI tool or web service for real-time phishing detection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"/>
          <p:cNvSpPr txBox="1">
            <a:spLocks noGrp="1"/>
          </p:cNvSpPr>
          <p:nvPr>
            <p:ph type="title"/>
          </p:nvPr>
        </p:nvSpPr>
        <p:spPr>
          <a:xfrm>
            <a:off x="318768" y="2133829"/>
            <a:ext cx="8162422" cy="695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oto Sans"/>
              <a:buNone/>
            </a:pPr>
            <a:r>
              <a:rPr lang="en-CA" sz="3200" b="1"/>
              <a:t>Thank You for watching!</a:t>
            </a:r>
            <a:br>
              <a:rPr lang="en-CA" b="1"/>
            </a:b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D645EA-75E5-77D3-768B-1920C035C78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1" y="0"/>
            <a:ext cx="9144000" cy="509136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BC0AD12-C521-7215-7C26-8A12D7A58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117" y="526634"/>
            <a:ext cx="8591842" cy="1217278"/>
          </a:xfrm>
        </p:spPr>
        <p:txBody>
          <a:bodyPr>
            <a:normAutofit/>
          </a:bodyPr>
          <a:lstStyle/>
          <a:p>
            <a:r>
              <a:rPr lang="en-US" altLang="en-US" sz="3200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Why do we need this system? </a:t>
            </a:r>
            <a:br>
              <a:rPr lang="en-US" dirty="0"/>
            </a:br>
            <a:r>
              <a:rPr lang="en-US" dirty="0"/>
              <a:t>The Growing Threat of Phishing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A2213AF-0006-ECC0-42AE-4A85BD31F3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6118" y="2798055"/>
            <a:ext cx="8591841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000" b="1" dirty="0"/>
              <a:t> </a:t>
            </a:r>
            <a:r>
              <a:rPr lang="en-US" altLang="en-US" sz="2000" b="1" dirty="0">
                <a:solidFill>
                  <a:schemeClr val="tx1"/>
                </a:solidFill>
                <a:latin typeface="+mj-lt"/>
              </a:rPr>
              <a:t>Phishing emails are a significant cybersecurity threat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000" b="1" dirty="0">
                <a:solidFill>
                  <a:schemeClr val="tx1"/>
                </a:solidFill>
                <a:latin typeface="+mj-lt"/>
              </a:rPr>
              <a:t> A robust machine learning system to detect phishing emails</a:t>
            </a:r>
            <a:endParaRPr lang="en-US" altLang="en-US" sz="2000" b="1" dirty="0">
              <a:solidFill>
                <a:schemeClr val="tx1"/>
              </a:solidFill>
              <a:latin typeface="+mj-lt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b="1" dirty="0">
                <a:solidFill>
                  <a:schemeClr val="tx1"/>
                </a:solidFill>
                <a:latin typeface="+mj-lt"/>
              </a:rPr>
              <a:t> We explored various machine learning approaches, progressing from traditional models to BERT fine-tuning</a:t>
            </a: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ABE80661-7D9C-C8EF-95D3-FBFF32AC2F7B}"/>
              </a:ext>
            </a:extLst>
          </p:cNvPr>
          <p:cNvSpPr/>
          <p:nvPr/>
        </p:nvSpPr>
        <p:spPr>
          <a:xfrm>
            <a:off x="233534" y="1730882"/>
            <a:ext cx="829200" cy="8148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solidFill>
                  <a:schemeClr val="lt1"/>
                </a:solidFill>
              </a:rPr>
              <a:t>84%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551E05-E955-8C5C-A1AD-CF9389DD4B0C}"/>
              </a:ext>
            </a:extLst>
          </p:cNvPr>
          <p:cNvSpPr txBox="1"/>
          <p:nvPr/>
        </p:nvSpPr>
        <p:spPr>
          <a:xfrm>
            <a:off x="1062734" y="1828185"/>
            <a:ext cx="6382641" cy="702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1" dirty="0">
                <a:solidFill>
                  <a:schemeClr val="dk2"/>
                </a:solidFill>
              </a:rPr>
              <a:t>Of employees interacted with phishing emails within 10 minutes</a:t>
            </a:r>
            <a:endParaRPr lang="en-US" sz="1800" b="1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683BC5C-7488-65F7-98C0-ECF2F1025F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22" r="43032" b="19818"/>
          <a:stretch>
            <a:fillRect/>
          </a:stretch>
        </p:blipFill>
        <p:spPr bwMode="auto">
          <a:xfrm>
            <a:off x="5766294" y="-27265"/>
            <a:ext cx="3377706" cy="1995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Google Shape;59;p3"/>
          <p:cNvSpPr txBox="1">
            <a:spLocks noGrp="1"/>
          </p:cNvSpPr>
          <p:nvPr>
            <p:ph type="title"/>
          </p:nvPr>
        </p:nvSpPr>
        <p:spPr>
          <a:xfrm>
            <a:off x="396041" y="274638"/>
            <a:ext cx="8234612" cy="695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r>
              <a:rPr lang="en-CA" sz="2700" b="1" dirty="0">
                <a:solidFill>
                  <a:srgbClr val="036EB3"/>
                </a:solidFill>
              </a:rPr>
              <a:t>Workflow Overview:</a:t>
            </a:r>
            <a:endParaRPr sz="2700" b="1" dirty="0">
              <a:solidFill>
                <a:srgbClr val="036EB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ct val="150000"/>
              <a:buFont typeface="Noto Sans"/>
              <a:buNone/>
            </a:pPr>
            <a:r>
              <a:rPr lang="en-CA" sz="2000" dirty="0">
                <a:solidFill>
                  <a:srgbClr val="036EB3"/>
                </a:solidFill>
              </a:rPr>
              <a:t>From Raw Emails to Meaningful Features</a:t>
            </a:r>
            <a:endParaRPr b="1" dirty="0"/>
          </a:p>
        </p:txBody>
      </p:sp>
      <p:sp>
        <p:nvSpPr>
          <p:cNvPr id="60" name="Google Shape;60;p3"/>
          <p:cNvSpPr txBox="1">
            <a:spLocks noGrp="1"/>
          </p:cNvSpPr>
          <p:nvPr>
            <p:ph type="body" idx="1"/>
          </p:nvPr>
        </p:nvSpPr>
        <p:spPr>
          <a:xfrm>
            <a:off x="396050" y="1185524"/>
            <a:ext cx="7686900" cy="3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•"/>
            </a:pPr>
            <a:r>
              <a:rPr lang="en-CA" sz="2000" dirty="0">
                <a:latin typeface="+mj-lt"/>
                <a:ea typeface="Times New Roman"/>
                <a:cs typeface="Times New Roman"/>
                <a:sym typeface="Times New Roman"/>
              </a:rPr>
              <a:t>1. Data Preprocessing:</a:t>
            </a:r>
            <a:endParaRPr sz="20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Times New Roman"/>
              <a:buChar char="•"/>
            </a:pPr>
            <a:r>
              <a:rPr lang="en-CA" dirty="0">
                <a:latin typeface="+mj-lt"/>
                <a:ea typeface="Times New Roman"/>
                <a:cs typeface="Times New Roman"/>
                <a:sym typeface="Times New Roman"/>
              </a:rPr>
              <a:t>Removed HTML tags, stop words</a:t>
            </a:r>
            <a:endParaRPr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Times New Roman"/>
              <a:buChar char="•"/>
            </a:pPr>
            <a:r>
              <a:rPr lang="en-CA" dirty="0">
                <a:latin typeface="+mj-lt"/>
                <a:ea typeface="Times New Roman"/>
                <a:cs typeface="Times New Roman"/>
                <a:sym typeface="Times New Roman"/>
              </a:rPr>
              <a:t>Extracted structural features (e.g., number of URLs, char count)</a:t>
            </a:r>
            <a:endParaRPr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Times New Roman"/>
              <a:buChar char="•"/>
            </a:pPr>
            <a:r>
              <a:rPr lang="en-CA" dirty="0">
                <a:latin typeface="+mj-lt"/>
                <a:ea typeface="Times New Roman"/>
                <a:cs typeface="Times New Roman"/>
                <a:sym typeface="Times New Roman"/>
              </a:rPr>
              <a:t>Text features: TF-IDF and BERT sentence embeddings</a:t>
            </a:r>
            <a:endParaRPr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Times New Roman"/>
              <a:buChar char="•"/>
            </a:pPr>
            <a:r>
              <a:rPr lang="en-CA" sz="2000" dirty="0">
                <a:latin typeface="+mj-lt"/>
                <a:ea typeface="Times New Roman"/>
                <a:cs typeface="Times New Roman"/>
                <a:sym typeface="Times New Roman"/>
              </a:rPr>
              <a:t>2. Modelling Steps:</a:t>
            </a:r>
            <a:endParaRPr sz="20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Times New Roman"/>
              <a:buChar char="•"/>
            </a:pPr>
            <a:r>
              <a:rPr lang="en-CA" dirty="0">
                <a:latin typeface="+mj-lt"/>
                <a:ea typeface="Times New Roman"/>
                <a:cs typeface="Times New Roman"/>
                <a:sym typeface="Times New Roman"/>
              </a:rPr>
              <a:t>Traditional ML models</a:t>
            </a:r>
            <a:endParaRPr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Times New Roman"/>
              <a:buChar char="•"/>
            </a:pPr>
            <a:r>
              <a:rPr lang="en-CA" dirty="0">
                <a:latin typeface="+mj-lt"/>
                <a:ea typeface="Times New Roman"/>
                <a:cs typeface="Times New Roman"/>
                <a:sym typeface="Times New Roman"/>
              </a:rPr>
              <a:t>DNN on top of BERT</a:t>
            </a:r>
            <a:endParaRPr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Times New Roman"/>
              <a:buChar char="•"/>
            </a:pPr>
            <a:r>
              <a:rPr lang="en-CA" dirty="0">
                <a:latin typeface="+mj-lt"/>
                <a:ea typeface="Times New Roman"/>
                <a:cs typeface="Times New Roman"/>
                <a:sym typeface="Times New Roman"/>
              </a:rPr>
              <a:t>Fine-tuned BERT end-to-end</a:t>
            </a:r>
            <a:endParaRPr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228600" lvl="0" indent="-266700" algn="l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lang="en-CA" dirty="0">
                <a:latin typeface="+mj-lt"/>
                <a:ea typeface="Times New Roman"/>
                <a:cs typeface="Times New Roman"/>
                <a:sym typeface="Times New Roman"/>
              </a:rPr>
              <a:t>3. Evaluation Metrics:</a:t>
            </a:r>
            <a:endParaRPr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685800" lvl="1" indent="-241300" algn="l" rtl="0">
              <a:spcBef>
                <a:spcPts val="500"/>
              </a:spcBef>
              <a:spcAft>
                <a:spcPts val="0"/>
              </a:spcAft>
              <a:buSzPts val="2000"/>
              <a:buFont typeface="Times New Roman"/>
              <a:buChar char="•"/>
            </a:pPr>
            <a:r>
              <a:rPr lang="en-CA" dirty="0">
                <a:latin typeface="+mj-lt"/>
                <a:ea typeface="Times New Roman"/>
                <a:cs typeface="Times New Roman"/>
                <a:sym typeface="Times New Roman"/>
              </a:rPr>
              <a:t>Accuracy, Precision, Recall, F1-score, Confusion Matrix</a:t>
            </a:r>
            <a:endParaRPr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72190725e1_0_24"/>
          <p:cNvSpPr txBox="1">
            <a:spLocks noGrp="1"/>
          </p:cNvSpPr>
          <p:nvPr>
            <p:ph type="title"/>
          </p:nvPr>
        </p:nvSpPr>
        <p:spPr>
          <a:xfrm>
            <a:off x="390600" y="288743"/>
            <a:ext cx="7883100" cy="44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CA" b="1" dirty="0">
                <a:solidFill>
                  <a:srgbClr val="036EB3"/>
                </a:solidFill>
              </a:rPr>
              <a:t>Workflow: </a:t>
            </a:r>
            <a:r>
              <a:rPr lang="en-US" dirty="0">
                <a:solidFill>
                  <a:srgbClr val="036EB3"/>
                </a:solidFill>
              </a:rPr>
              <a:t>P</a:t>
            </a:r>
            <a:r>
              <a:rPr lang="en-US" dirty="0"/>
              <a:t>rogressive modelling pipeline</a:t>
            </a:r>
            <a:endParaRPr b="1" dirty="0"/>
          </a:p>
        </p:txBody>
      </p:sp>
      <p:sp>
        <p:nvSpPr>
          <p:cNvPr id="68" name="Google Shape;68;g372190725e1_0_24"/>
          <p:cNvSpPr txBox="1">
            <a:spLocks noGrp="1"/>
          </p:cNvSpPr>
          <p:nvPr>
            <p:ph type="body" idx="1"/>
          </p:nvPr>
        </p:nvSpPr>
        <p:spPr>
          <a:xfrm>
            <a:off x="512030" y="711225"/>
            <a:ext cx="8048496" cy="248820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CA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CA" sz="2000" b="1" dirty="0"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Phase 1:</a:t>
            </a:r>
            <a:endParaRPr sz="2000" b="1" dirty="0"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CA" sz="1900" b="1" dirty="0">
                <a:latin typeface="Arial"/>
                <a:ea typeface="Arial"/>
                <a:cs typeface="Arial"/>
                <a:sym typeface="Arial"/>
              </a:rPr>
              <a:t>Traditional ML models (Logistic Regression, SVM, Random Forest, Naive Bayes)</a:t>
            </a:r>
            <a:endParaRPr sz="1900" b="1" dirty="0">
              <a:latin typeface="Arial"/>
              <a:ea typeface="Arial"/>
              <a:cs typeface="Arial"/>
              <a:sym typeface="Arial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CA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CA" sz="2000" b="1" dirty="0"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Phase 2:</a:t>
            </a:r>
            <a:endParaRPr sz="2000" b="1" dirty="0"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CA" sz="1900" b="1" dirty="0">
                <a:latin typeface="Arial"/>
                <a:ea typeface="Arial"/>
                <a:cs typeface="Arial"/>
                <a:sym typeface="Arial"/>
              </a:rPr>
              <a:t>BERT sentence embeddings + Classical models</a:t>
            </a:r>
            <a:endParaRPr sz="1900" b="1" dirty="0">
              <a:latin typeface="Arial"/>
              <a:ea typeface="Arial"/>
              <a:cs typeface="Arial"/>
              <a:sym typeface="Arial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CA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CA" sz="2000" b="1" dirty="0"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Phase 3:</a:t>
            </a:r>
            <a:endParaRPr sz="2000" b="1" dirty="0"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CA" sz="1900" b="1" dirty="0">
                <a:latin typeface="Arial"/>
                <a:ea typeface="Arial"/>
                <a:cs typeface="Arial"/>
                <a:sym typeface="Arial"/>
              </a:rPr>
              <a:t>BERT embeddings + Deep Neural Networks (DNN)</a:t>
            </a:r>
            <a:endParaRPr sz="1900" b="1" dirty="0">
              <a:latin typeface="Arial"/>
              <a:ea typeface="Arial"/>
              <a:cs typeface="Arial"/>
              <a:sym typeface="Arial"/>
            </a:endParaRPr>
          </a:p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CA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CA" sz="2000" b="1" dirty="0"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Phase 4:</a:t>
            </a:r>
            <a:endParaRPr sz="2000" b="1" dirty="0"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CA" sz="1900" b="1" dirty="0">
                <a:latin typeface="Arial"/>
                <a:ea typeface="Arial"/>
                <a:cs typeface="Arial"/>
                <a:sym typeface="Arial"/>
              </a:rPr>
              <a:t>BERT Fine-tuning</a:t>
            </a:r>
            <a:endParaRPr sz="19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1" name="Google Shape;61;p3" title="analyze-gif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0226" y="3086917"/>
            <a:ext cx="2453774" cy="1767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72190725e1_0_33"/>
          <p:cNvSpPr txBox="1">
            <a:spLocks noGrp="1"/>
          </p:cNvSpPr>
          <p:nvPr>
            <p:ph type="title"/>
          </p:nvPr>
        </p:nvSpPr>
        <p:spPr>
          <a:xfrm>
            <a:off x="396041" y="274638"/>
            <a:ext cx="8234700" cy="696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CA" b="1" dirty="0">
                <a:solidFill>
                  <a:srgbClr val="036EB3"/>
                </a:solidFill>
              </a:rPr>
              <a:t>Preparing the Data:</a:t>
            </a:r>
            <a:endParaRPr b="1" dirty="0">
              <a:solidFill>
                <a:srgbClr val="036EB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000" dirty="0">
                <a:solidFill>
                  <a:srgbClr val="036EB3"/>
                </a:solidFill>
              </a:rPr>
              <a:t>Cleaning &amp; Structural Insights</a:t>
            </a:r>
            <a:endParaRPr dirty="0"/>
          </a:p>
        </p:txBody>
      </p:sp>
      <p:sp>
        <p:nvSpPr>
          <p:cNvPr id="76" name="Google Shape;76;g372190725e1_0_33"/>
          <p:cNvSpPr txBox="1">
            <a:spLocks noGrp="1"/>
          </p:cNvSpPr>
          <p:nvPr>
            <p:ph type="body" idx="1"/>
          </p:nvPr>
        </p:nvSpPr>
        <p:spPr>
          <a:xfrm>
            <a:off x="396050" y="1185525"/>
            <a:ext cx="8614800" cy="1238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●"/>
            </a:pPr>
            <a:r>
              <a:rPr lang="en-CA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Text Normalization(</a:t>
            </a:r>
            <a:r>
              <a:rPr lang="en-US" sz="1500" dirty="0">
                <a:latin typeface="+mj-lt"/>
              </a:rPr>
              <a:t>Lowercasing all text, removing punctuation and irrelevant numbers, Tokenizing words and removing common "</a:t>
            </a:r>
            <a:r>
              <a:rPr lang="en-US" sz="1500" dirty="0" err="1">
                <a:latin typeface="+mj-lt"/>
              </a:rPr>
              <a:t>stopwords</a:t>
            </a:r>
            <a:r>
              <a:rPr lang="en-CA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Char char="●"/>
            </a:pPr>
            <a:r>
              <a:rPr lang="en-CA"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Structural Feature Extraction(</a:t>
            </a:r>
            <a:r>
              <a:rPr lang="en-US" sz="1700" dirty="0"/>
              <a:t>Total number of characters. Total number of words. Proportion of uppercase letters. Number of URLs present</a:t>
            </a:r>
            <a:r>
              <a:rPr lang="en-US" sz="1600" b="1" dirty="0">
                <a:solidFill>
                  <a:schemeClr val="dk1"/>
                </a:solidFill>
                <a:latin typeface="Arial"/>
                <a:cs typeface="Arial"/>
              </a:rPr>
              <a:t>.)</a:t>
            </a:r>
            <a:endParaRPr lang="en-CA" sz="1600" b="1" dirty="0">
              <a:solidFill>
                <a:schemeClr val="dk1"/>
              </a:solidFill>
              <a:latin typeface="Arial"/>
              <a:cs typeface="Arial"/>
              <a:sym typeface="Arial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●"/>
            </a:pPr>
            <a:endParaRPr lang="en-US" sz="18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Char char="●"/>
            </a:pPr>
            <a:endParaRPr sz="18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endParaRPr sz="18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g372190725e1_0_33"/>
          <p:cNvSpPr txBox="1"/>
          <p:nvPr/>
        </p:nvSpPr>
        <p:spPr>
          <a:xfrm>
            <a:off x="396050" y="2269050"/>
            <a:ext cx="6785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000" dirty="0">
                <a:solidFill>
                  <a:srgbClr val="036EB3"/>
                </a:solidFill>
                <a:latin typeface="Noto Sans"/>
                <a:ea typeface="Noto Sans"/>
                <a:cs typeface="Noto Sans"/>
                <a:sym typeface="Noto Sans"/>
              </a:rPr>
              <a:t>Textual Features: TF-IDF vs. BERT Embeddings</a:t>
            </a:r>
            <a:endParaRPr sz="2000" dirty="0">
              <a:solidFill>
                <a:srgbClr val="036EB3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78" name="Google Shape;78;g372190725e1_0_33"/>
          <p:cNvSpPr txBox="1"/>
          <p:nvPr/>
        </p:nvSpPr>
        <p:spPr>
          <a:xfrm>
            <a:off x="396050" y="2963550"/>
            <a:ext cx="8086800" cy="1989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>
              <a:lnSpc>
                <a:spcPct val="115000"/>
              </a:lnSpc>
              <a:buClr>
                <a:schemeClr val="dk1"/>
              </a:buClr>
              <a:buSzPts val="1800"/>
              <a:buChar char="●"/>
            </a:pPr>
            <a:r>
              <a:rPr lang="en-CA" sz="1800" b="1" dirty="0">
                <a:solidFill>
                  <a:schemeClr val="dk1"/>
                </a:solidFill>
              </a:rPr>
              <a:t>TF-IDF Features (</a:t>
            </a:r>
            <a:r>
              <a:rPr lang="en-CA" sz="1600" dirty="0">
                <a:solidFill>
                  <a:schemeClr val="dk1"/>
                </a:solidFill>
              </a:rPr>
              <a:t>Traditional Approach -</a:t>
            </a:r>
            <a:r>
              <a:rPr lang="en-US" sz="1600" dirty="0"/>
              <a:t>used TF-IDF to identify the 300 most informative words</a:t>
            </a:r>
            <a:r>
              <a:rPr lang="en-CA" sz="1800" b="1" dirty="0">
                <a:solidFill>
                  <a:schemeClr val="dk1"/>
                </a:solidFill>
              </a:rPr>
              <a:t>)</a:t>
            </a:r>
          </a:p>
          <a:p>
            <a:pPr marL="114300" lvl="0">
              <a:lnSpc>
                <a:spcPct val="115000"/>
              </a:lnSpc>
              <a:buClr>
                <a:schemeClr val="dk1"/>
              </a:buClr>
              <a:buSzPts val="1800"/>
            </a:pPr>
            <a:r>
              <a:rPr lang="en-US" sz="1200" dirty="0">
                <a:solidFill>
                  <a:schemeClr val="accent2"/>
                </a:solidFill>
              </a:rPr>
              <a:t>A limitation of TF-IDF is that it treats words independently </a:t>
            </a:r>
            <a:endParaRPr sz="1800" b="1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CA" sz="1800" b="1" dirty="0">
                <a:solidFill>
                  <a:schemeClr val="dk1"/>
                </a:solidFill>
              </a:rPr>
              <a:t>BERT Embeddings (Advanced Approach):</a:t>
            </a:r>
          </a:p>
          <a:p>
            <a:pPr marL="114300" lvl="0">
              <a:lnSpc>
                <a:spcPct val="115000"/>
              </a:lnSpc>
              <a:buClr>
                <a:schemeClr val="dk1"/>
              </a:buClr>
              <a:buSzPts val="1800"/>
            </a:pPr>
            <a:r>
              <a:rPr lang="en-US" sz="1800" dirty="0"/>
              <a:t>To overcome the limitations of TF-IDF</a:t>
            </a:r>
            <a:endParaRPr lang="en-CA" sz="1800" b="1" dirty="0">
              <a:solidFill>
                <a:schemeClr val="dk1"/>
              </a:solidFill>
            </a:endParaRPr>
          </a:p>
          <a:p>
            <a:pPr marL="114300" lvl="0">
              <a:lnSpc>
                <a:spcPct val="115000"/>
              </a:lnSpc>
              <a:buClr>
                <a:schemeClr val="dk1"/>
              </a:buClr>
              <a:buSzPts val="1800"/>
            </a:pPr>
            <a:r>
              <a:rPr lang="en-US" sz="1800" dirty="0"/>
              <a:t>768-dimensional semantic vectors for each email</a:t>
            </a:r>
            <a:endParaRPr sz="18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>
            <a:spLocks noGrp="1"/>
          </p:cNvSpPr>
          <p:nvPr>
            <p:ph type="title"/>
          </p:nvPr>
        </p:nvSpPr>
        <p:spPr>
          <a:xfrm>
            <a:off x="165050" y="504950"/>
            <a:ext cx="84657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ct val="100000"/>
              <a:buFont typeface="Noto Sans"/>
              <a:buNone/>
            </a:pPr>
            <a:r>
              <a:rPr lang="en-CA" b="1"/>
              <a:t>Optimization 1: Traditional models Optimization 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ct val="100000"/>
              <a:buFont typeface="Noto Sans"/>
              <a:buNone/>
            </a:pPr>
            <a:r>
              <a:rPr lang="en-CA" b="1"/>
              <a:t>Baseline Results – Traditional Models (TF-IDF)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ct val="100000"/>
              <a:buFont typeface="Noto Sans"/>
              <a:buNone/>
            </a:pPr>
            <a:endParaRPr b="1"/>
          </a:p>
        </p:txBody>
      </p:sp>
      <p:sp>
        <p:nvSpPr>
          <p:cNvPr id="84" name="Google Shape;84;p6"/>
          <p:cNvSpPr txBox="1">
            <a:spLocks noGrp="1"/>
          </p:cNvSpPr>
          <p:nvPr>
            <p:ph type="body" idx="1"/>
          </p:nvPr>
        </p:nvSpPr>
        <p:spPr>
          <a:xfrm>
            <a:off x="262100" y="1200950"/>
            <a:ext cx="7074300" cy="3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Using TF-IDF + structural features: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marR="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Logistic Regression: 95%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marR="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SVM: 96% (best among traditional models)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marR="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Naive Bayes: 93%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marR="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Decision Tree: 92%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Limitations: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marR="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TF-IDF lacks semantic understanding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marR="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Sparse high-dimensional vectors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marR="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Cannot distinguish similar phrases effectively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213a116b6_3_52"/>
          <p:cNvSpPr txBox="1">
            <a:spLocks noGrp="1"/>
          </p:cNvSpPr>
          <p:nvPr>
            <p:ph type="title"/>
          </p:nvPr>
        </p:nvSpPr>
        <p:spPr>
          <a:xfrm>
            <a:off x="396041" y="274638"/>
            <a:ext cx="82347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ts val="3000"/>
              <a:buFont typeface="Noto Sans"/>
              <a:buNone/>
            </a:pPr>
            <a:r>
              <a:rPr lang="en-CA" b="1"/>
              <a:t>Switching to BERT Embeddings</a:t>
            </a:r>
            <a:endParaRPr b="1"/>
          </a:p>
        </p:txBody>
      </p:sp>
      <p:sp>
        <p:nvSpPr>
          <p:cNvPr id="90" name="Google Shape;90;g37213a116b6_3_52"/>
          <p:cNvSpPr txBox="1">
            <a:spLocks noGrp="1"/>
          </p:cNvSpPr>
          <p:nvPr>
            <p:ph type="body" idx="1"/>
          </p:nvPr>
        </p:nvSpPr>
        <p:spPr>
          <a:xfrm>
            <a:off x="95974" y="970550"/>
            <a:ext cx="9048000" cy="3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28600" lvl="0" indent="-23177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Why BERT?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Dense, semantic sentence-level embeddings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Better contextual understanding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3177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Implementation: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Used pre-trained BERT to generate embeddings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Reused the same classical models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Tuned hyperparameters for best results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3177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Performance Boost: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Logistic Regression (BERT): 97%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SVM (BERT): 98%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Random Forest (BERT): 95%</a:t>
            </a:r>
            <a:endParaRPr sz="18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25717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50"/>
              <a:buFont typeface="Times New Roman"/>
              <a:buChar char="•"/>
            </a:pPr>
            <a:r>
              <a:rPr lang="en-CA" sz="1850">
                <a:latin typeface="Times New Roman"/>
                <a:ea typeface="Times New Roman"/>
                <a:cs typeface="Times New Roman"/>
                <a:sym typeface="Times New Roman"/>
              </a:rPr>
              <a:t>Naive Bayes (BERT): 91% (slightly worse due to model assumptions)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g37213a116b6_3_52"/>
          <p:cNvSpPr txBox="1"/>
          <p:nvPr/>
        </p:nvSpPr>
        <p:spPr>
          <a:xfrm>
            <a:off x="6600071" y="3120887"/>
            <a:ext cx="1799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Logistic Regression </a:t>
            </a:r>
            <a:endParaRPr/>
          </a:p>
        </p:txBody>
      </p:sp>
      <p:pic>
        <p:nvPicPr>
          <p:cNvPr id="92" name="Google Shape;92;g37213a116b6_3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8400" y="1628563"/>
            <a:ext cx="3600450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"/>
          <p:cNvSpPr txBox="1">
            <a:spLocks noGrp="1"/>
          </p:cNvSpPr>
          <p:nvPr>
            <p:ph type="title"/>
          </p:nvPr>
        </p:nvSpPr>
        <p:spPr>
          <a:xfrm>
            <a:off x="396041" y="274638"/>
            <a:ext cx="8234612" cy="695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ts val="3000"/>
              <a:buFont typeface="Noto Sans"/>
              <a:buNone/>
            </a:pPr>
            <a:r>
              <a:rPr lang="en-CA" b="1"/>
              <a:t>Switching to BERT Embeddings(CONT.)</a:t>
            </a:r>
            <a:endParaRPr b="1"/>
          </a:p>
        </p:txBody>
      </p:sp>
      <p:sp>
        <p:nvSpPr>
          <p:cNvPr id="99" name="Google Shape;99;p7"/>
          <p:cNvSpPr txBox="1"/>
          <p:nvPr/>
        </p:nvSpPr>
        <p:spPr>
          <a:xfrm>
            <a:off x="3054907" y="4189014"/>
            <a:ext cx="2131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1"/>
                </a:solidFill>
              </a:rPr>
              <a:t>Naive Bayes </a:t>
            </a:r>
            <a:endParaRPr b="1"/>
          </a:p>
        </p:txBody>
      </p:sp>
      <p:pic>
        <p:nvPicPr>
          <p:cNvPr id="100" name="Google Shape;10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700" y="1145110"/>
            <a:ext cx="3525423" cy="1324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5075" y="1145110"/>
            <a:ext cx="3823871" cy="1324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2375" y="2991861"/>
            <a:ext cx="3456569" cy="1197153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7"/>
          <p:cNvSpPr txBox="1"/>
          <p:nvPr/>
        </p:nvSpPr>
        <p:spPr>
          <a:xfrm>
            <a:off x="1235303" y="2506811"/>
            <a:ext cx="2131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1"/>
                </a:solidFill>
              </a:rPr>
              <a:t>SVM</a:t>
            </a:r>
            <a:endParaRPr b="1"/>
          </a:p>
        </p:txBody>
      </p:sp>
      <p:sp>
        <p:nvSpPr>
          <p:cNvPr id="104" name="Google Shape;104;p7"/>
          <p:cNvSpPr txBox="1"/>
          <p:nvPr/>
        </p:nvSpPr>
        <p:spPr>
          <a:xfrm>
            <a:off x="5659891" y="2506811"/>
            <a:ext cx="2131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1"/>
                </a:solidFill>
              </a:rPr>
              <a:t>Random Forest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"/>
          <p:cNvSpPr txBox="1">
            <a:spLocks noGrp="1"/>
          </p:cNvSpPr>
          <p:nvPr>
            <p:ph type="title"/>
          </p:nvPr>
        </p:nvSpPr>
        <p:spPr>
          <a:xfrm>
            <a:off x="473200" y="458675"/>
            <a:ext cx="80022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6EB3"/>
              </a:buClr>
              <a:buSzPts val="2400"/>
              <a:buFont typeface="Noto Sans"/>
              <a:buNone/>
            </a:pPr>
            <a:r>
              <a:rPr lang="en-CA" b="1"/>
              <a:t>Optimization 2: From Baseline DNN to Optimized DNN 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0" name="Google Shape;110;p8"/>
          <p:cNvSpPr txBox="1">
            <a:spLocks noGrp="1"/>
          </p:cNvSpPr>
          <p:nvPr>
            <p:ph type="body" idx="1"/>
          </p:nvPr>
        </p:nvSpPr>
        <p:spPr>
          <a:xfrm>
            <a:off x="556150" y="1255275"/>
            <a:ext cx="2571900" cy="3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CA" sz="1300">
                <a:latin typeface="Times New Roman"/>
                <a:ea typeface="Times New Roman"/>
                <a:cs typeface="Times New Roman"/>
                <a:sym typeface="Times New Roman"/>
              </a:rPr>
              <a:t>Initial Result: 95% accuracy, but overfitting quickly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n-CA" sz="1300">
                <a:latin typeface="Times New Roman"/>
                <a:ea typeface="Times New Roman"/>
                <a:cs typeface="Times New Roman"/>
                <a:sym typeface="Times New Roman"/>
              </a:rPr>
              <a:t>Optimizations: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-CA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Added Batch Normalization + Dropout (0.3–0.4)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-CA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Applied StandardScaler for input normalization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-CA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Lowered learning rate (Adam = 1e-4)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22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00"/>
              <a:buChar char="•"/>
            </a:pPr>
            <a:r>
              <a:rPr lang="en-CA" sz="1300">
                <a:latin typeface="Times New Roman"/>
                <a:ea typeface="Times New Roman"/>
                <a:cs typeface="Times New Roman"/>
                <a:sym typeface="Times New Roman"/>
              </a:rPr>
              <a:t>Used EarlyStopping and ReduceLROnPlateau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n-CA" sz="1300">
                <a:latin typeface="Times New Roman"/>
                <a:ea typeface="Times New Roman"/>
                <a:cs typeface="Times New Roman"/>
                <a:sym typeface="Times New Roman"/>
              </a:rPr>
              <a:t>Final Result: ~98.5% accuracy, more stable training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1" name="Google Shape;111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21322" y="1137907"/>
            <a:ext cx="4676386" cy="1943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1325" y="3231175"/>
            <a:ext cx="4313525" cy="149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itle Slide 3">
  <a:themeElements>
    <a:clrScheme name="UVic Brand Refresh">
      <a:dk1>
        <a:srgbClr val="002858"/>
      </a:dk1>
      <a:lt1>
        <a:srgbClr val="FFFFFF"/>
      </a:lt1>
      <a:dk2>
        <a:srgbClr val="002F60"/>
      </a:dk2>
      <a:lt2>
        <a:srgbClr val="BEE7F9"/>
      </a:lt2>
      <a:accent1>
        <a:srgbClr val="26A738"/>
      </a:accent1>
      <a:accent2>
        <a:srgbClr val="0073BC"/>
      </a:accent2>
      <a:accent3>
        <a:srgbClr val="002858"/>
      </a:accent3>
      <a:accent4>
        <a:srgbClr val="FDB813"/>
      </a:accent4>
      <a:accent5>
        <a:srgbClr val="0073BC"/>
      </a:accent5>
      <a:accent6>
        <a:srgbClr val="008538"/>
      </a:accent6>
      <a:hlink>
        <a:srgbClr val="FFFFFF"/>
      </a:hlink>
      <a:folHlink>
        <a:srgbClr val="0028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 Slide 1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ontent Slide 2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1925</Words>
  <Application>Microsoft Office PowerPoint</Application>
  <PresentationFormat>On-screen Show (16:9)</PresentationFormat>
  <Paragraphs>236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Noto Sans Light</vt:lpstr>
      <vt:lpstr>Play</vt:lpstr>
      <vt:lpstr>Calibri</vt:lpstr>
      <vt:lpstr>Noto Sans</vt:lpstr>
      <vt:lpstr>Times New Roman</vt:lpstr>
      <vt:lpstr>Title Slide 3</vt:lpstr>
      <vt:lpstr>Content Slide 1</vt:lpstr>
      <vt:lpstr>Content Slide 2</vt:lpstr>
      <vt:lpstr>Phishing Email Detection using Machine Learning and BERT</vt:lpstr>
      <vt:lpstr>Why do we need this system?  The Growing Threat of Phishing</vt:lpstr>
      <vt:lpstr>Workflow Overview: From Raw Emails to Meaningful Features</vt:lpstr>
      <vt:lpstr>Workflow: Progressive modelling pipeline</vt:lpstr>
      <vt:lpstr>Preparing the Data: Cleaning &amp; Structural Insights</vt:lpstr>
      <vt:lpstr>Optimization 1: Traditional models Optimization  Baseline Results – Traditional Models (TF-IDF) </vt:lpstr>
      <vt:lpstr>Switching to BERT Embeddings</vt:lpstr>
      <vt:lpstr>Switching to BERT Embeddings(CONT.)</vt:lpstr>
      <vt:lpstr>Optimization 2: From Baseline DNN to Optimized DNN </vt:lpstr>
      <vt:lpstr>Optimization 3: Full BERT Fine-Tuning</vt:lpstr>
      <vt:lpstr>Model Comparison Table</vt:lpstr>
      <vt:lpstr>Model Comparison Table Bar Chart</vt:lpstr>
      <vt:lpstr>Model Comparison Table Bar Chart</vt:lpstr>
      <vt:lpstr>Key Findings </vt:lpstr>
      <vt:lpstr>Possible future work</vt:lpstr>
      <vt:lpstr>Thank You for watching!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Melanie Carter</dc:creator>
  <cp:lastModifiedBy>Sam Bokaei</cp:lastModifiedBy>
  <cp:revision>13</cp:revision>
  <dcterms:created xsi:type="dcterms:W3CDTF">2024-09-26T18:33:03Z</dcterms:created>
  <dcterms:modified xsi:type="dcterms:W3CDTF">2025-07-30T21:34:01Z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0x010100366781699DA9134B9A08F06DE4F7F9CE</vt:lpwstr>
  </property>
</Properties>
</file>